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77" r:id="rId4"/>
    <p:sldId id="278" r:id="rId5"/>
    <p:sldId id="299" r:id="rId6"/>
    <p:sldId id="300" r:id="rId7"/>
    <p:sldId id="298" r:id="rId8"/>
    <p:sldId id="296" r:id="rId9"/>
    <p:sldId id="282" r:id="rId10"/>
    <p:sldId id="301" r:id="rId11"/>
    <p:sldId id="283" r:id="rId12"/>
    <p:sldId id="284" r:id="rId13"/>
    <p:sldId id="285" r:id="rId14"/>
    <p:sldId id="286" r:id="rId15"/>
    <p:sldId id="287" r:id="rId16"/>
    <p:sldId id="288" r:id="rId17"/>
    <p:sldId id="289" r:id="rId18"/>
    <p:sldId id="274" r:id="rId19"/>
    <p:sldId id="272" r:id="rId20"/>
    <p:sldId id="290" r:id="rId21"/>
    <p:sldId id="291" r:id="rId22"/>
    <p:sldId id="292" r:id="rId23"/>
    <p:sldId id="293" r:id="rId24"/>
    <p:sldId id="304" r:id="rId25"/>
    <p:sldId id="303" r:id="rId26"/>
    <p:sldId id="305"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78" d="100"/>
        <a:sy n="78" d="100"/>
      </p:scale>
      <p:origin x="0" y="90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4C98A3B-5AA9-4330-AAF2-EE4269B915D1}" type="datetimeFigureOut">
              <a:rPr kumimoji="1" lang="ja-JP" altLang="en-US" smtClean="0"/>
              <a:pPr/>
              <a:t>2014/5/31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5A62C-4232-40C2-B478-E8DA1F420B9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98A3B-5AA9-4330-AAF2-EE4269B915D1}" type="datetimeFigureOut">
              <a:rPr kumimoji="1" lang="ja-JP" altLang="en-US" smtClean="0"/>
              <a:pPr/>
              <a:t>2014/5/31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5A62C-4232-40C2-B478-E8DA1F420B9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601366"/>
            <a:ext cx="8424936" cy="2475706"/>
          </a:xfrm>
          <a:solidFill>
            <a:srgbClr val="FFFF00"/>
          </a:solidFill>
          <a:ln>
            <a:solidFill>
              <a:schemeClr val="accent1"/>
            </a:solidFill>
          </a:ln>
        </p:spPr>
        <p:txBody>
          <a:bodyPr>
            <a:normAutofit/>
          </a:bodyPr>
          <a:lstStyle/>
          <a:p>
            <a:r>
              <a:rPr lang="ja-JP" altLang="en-US" sz="6000" dirty="0" smtClean="0"/>
              <a:t>国民国家の誕生と観光</a:t>
            </a:r>
            <a:r>
              <a:rPr lang="en-US" altLang="ja-JP" dirty="0" smtClean="0"/>
              <a:t/>
            </a:r>
            <a:br>
              <a:rPr lang="en-US" altLang="ja-JP" dirty="0" smtClean="0"/>
            </a:br>
            <a:r>
              <a:rPr lang="en-US" altLang="ja-JP" dirty="0" smtClean="0"/>
              <a:t/>
            </a:r>
            <a:br>
              <a:rPr lang="en-US" altLang="ja-JP" dirty="0" smtClean="0"/>
            </a:br>
            <a:r>
              <a:rPr lang="ja-JP" altLang="en-US" sz="3600" dirty="0" smtClean="0"/>
              <a:t>～観光が帝国主義的色彩を残すわけ～</a:t>
            </a:r>
            <a:endParaRPr kumimoji="1" lang="ja-JP" alt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国民国家とヒトの移動と観光</a:t>
            </a:r>
            <a:endParaRPr kumimoji="1" lang="ja-JP" altLang="en-US" dirty="0"/>
          </a:p>
        </p:txBody>
      </p:sp>
      <p:sp>
        <p:nvSpPr>
          <p:cNvPr id="3" name="コンテンツ プレースホルダ 2"/>
          <p:cNvSpPr>
            <a:spLocks noGrp="1"/>
          </p:cNvSpPr>
          <p:nvPr>
            <p:ph idx="1"/>
          </p:nvPr>
        </p:nvSpPr>
        <p:spPr>
          <a:xfrm>
            <a:off x="251520" y="1600200"/>
            <a:ext cx="8435280" cy="4997152"/>
          </a:xfrm>
        </p:spPr>
        <p:txBody>
          <a:bodyPr>
            <a:normAutofit/>
          </a:bodyPr>
          <a:lstStyle/>
          <a:p>
            <a:r>
              <a:rPr kumimoji="1" lang="ja-JP" altLang="en-US" dirty="0" smtClean="0"/>
              <a:t>「移民の世紀」には、現代より</a:t>
            </a:r>
            <a:r>
              <a:rPr lang="ja-JP" altLang="en-US" dirty="0" smtClean="0"/>
              <a:t>はるかに激しいヒトの移動が行われていた。国家が移民を規制していたのではなく、移民が国家を作っていった（大西洋経済と無限労働供給の終了）。</a:t>
            </a:r>
            <a:endParaRPr lang="en-US" altLang="ja-JP" dirty="0" smtClean="0"/>
          </a:p>
          <a:p>
            <a:r>
              <a:rPr lang="ja-JP" altLang="en-US" dirty="0" smtClean="0"/>
              <a:t>主人公は国家ではなく、ヒトの移動であった</a:t>
            </a:r>
            <a:endParaRPr lang="en-US" altLang="ja-JP" dirty="0" smtClean="0"/>
          </a:p>
          <a:p>
            <a:r>
              <a:rPr lang="ja-JP" altLang="en-US" dirty="0" smtClean="0"/>
              <a:t>国民国家が形成されて、ヒトの移動が規制されるようになった（アジア移民の出稼ぎ化）</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欧州と日本の決定的違いは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日本と欧州の決定的違い　</a:t>
            </a:r>
            <a:r>
              <a:rPr lang="ja-JP" altLang="en-US" dirty="0" smtClean="0">
                <a:solidFill>
                  <a:srgbClr val="FF0000"/>
                </a:solidFill>
              </a:rPr>
              <a:t>労働市場において欧米がつながっていた。</a:t>
            </a:r>
            <a:r>
              <a:rPr lang="ja-JP" altLang="en-US" dirty="0" smtClean="0"/>
              <a:t>アメリカが欧州の余剰労働を雇用・吸収し、移民が貯金を持ちかえった。（帰国率が３５％）</a:t>
            </a:r>
            <a:endParaRPr lang="en-US" altLang="ja-JP" dirty="0" smtClean="0"/>
          </a:p>
          <a:p>
            <a:r>
              <a:rPr lang="ja-JP" altLang="en-US" dirty="0" smtClean="0"/>
              <a:t>人が移動することにより、欧州では「</a:t>
            </a:r>
            <a:r>
              <a:rPr lang="ja-JP" altLang="en-US" dirty="0" smtClean="0">
                <a:solidFill>
                  <a:srgbClr val="FF0000"/>
                </a:solidFill>
              </a:rPr>
              <a:t>無限労働供給</a:t>
            </a:r>
            <a:r>
              <a:rPr lang="ja-JP" altLang="en-US" dirty="0" smtClean="0"/>
              <a:t>」が枯渇し、賃金格差がアメリカのそれに収斂していった。</a:t>
            </a:r>
            <a:r>
              <a:rPr lang="en-US" altLang="ja-JP" dirty="0" smtClean="0"/>
              <a:t>1820</a:t>
            </a:r>
            <a:r>
              <a:rPr lang="ja-JP" altLang="en-US" dirty="0" smtClean="0"/>
              <a:t>年（日本</a:t>
            </a:r>
            <a:r>
              <a:rPr lang="en-US" altLang="ja-JP" dirty="0" smtClean="0"/>
              <a:t>704</a:t>
            </a:r>
            <a:r>
              <a:rPr lang="ja-JP" altLang="en-US" dirty="0" smtClean="0"/>
              <a:t>ドル、イタリア</a:t>
            </a:r>
            <a:r>
              <a:rPr lang="en-US" altLang="ja-JP" dirty="0" smtClean="0"/>
              <a:t>1092</a:t>
            </a:r>
            <a:r>
              <a:rPr lang="ja-JP" altLang="en-US" dirty="0" smtClean="0"/>
              <a:t>ドル）</a:t>
            </a:r>
            <a:r>
              <a:rPr lang="en-US" altLang="ja-JP" dirty="0" smtClean="0"/>
              <a:t>1929</a:t>
            </a:r>
            <a:r>
              <a:rPr lang="ja-JP" altLang="en-US" dirty="0" smtClean="0"/>
              <a:t>年（イタリア</a:t>
            </a:r>
            <a:r>
              <a:rPr lang="en-US" altLang="ja-JP" dirty="0" smtClean="0"/>
              <a:t>3026</a:t>
            </a:r>
            <a:r>
              <a:rPr lang="ja-JP" altLang="en-US" dirty="0" smtClean="0"/>
              <a:t>ドル、牧畜業に特化したアイルランド賃金ですら</a:t>
            </a:r>
            <a:r>
              <a:rPr lang="en-US" altLang="ja-JP" dirty="0" smtClean="0"/>
              <a:t>2883</a:t>
            </a:r>
            <a:r>
              <a:rPr lang="ja-JP" altLang="en-US" dirty="0" smtClean="0"/>
              <a:t>ドルであるのに対し日本</a:t>
            </a:r>
            <a:r>
              <a:rPr lang="en-US" altLang="ja-JP" dirty="0" smtClean="0"/>
              <a:t>1949</a:t>
            </a:r>
            <a:r>
              <a:rPr lang="ja-JP" altLang="en-US" dirty="0" smtClean="0"/>
              <a:t>ドル）と格差が開く</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dirty="0" smtClean="0"/>
              <a:t>アジアの</a:t>
            </a:r>
            <a:r>
              <a:rPr kumimoji="1" lang="ja-JP" altLang="en-US" dirty="0" smtClean="0"/>
              <a:t>移民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欧州からの移民だけで大量移民を考える見方は改めなければならない</a:t>
            </a:r>
            <a:endParaRPr kumimoji="1" lang="en-US" altLang="ja-JP" dirty="0" smtClean="0"/>
          </a:p>
          <a:p>
            <a:r>
              <a:rPr lang="ja-JP" altLang="en-US" dirty="0" smtClean="0">
                <a:solidFill>
                  <a:srgbClr val="FF0000"/>
                </a:solidFill>
              </a:rPr>
              <a:t>アジアからの移民の数は欧州と同等規模</a:t>
            </a:r>
            <a:endParaRPr lang="en-US" altLang="ja-JP" dirty="0" smtClean="0">
              <a:solidFill>
                <a:srgbClr val="FF0000"/>
              </a:solidFill>
            </a:endParaRPr>
          </a:p>
          <a:p>
            <a:r>
              <a:rPr kumimoji="1" lang="ja-JP" altLang="en-US" dirty="0" smtClean="0"/>
              <a:t>年季契約移民　新しい奴隷制</a:t>
            </a:r>
            <a:endParaRPr kumimoji="1" lang="en-US" altLang="ja-JP" dirty="0" smtClean="0"/>
          </a:p>
          <a:p>
            <a:r>
              <a:rPr lang="ja-JP" altLang="en-US" dirty="0" smtClean="0"/>
              <a:t>一般にある程度市場経済が普及した伝統文明社会においては、制度や文化の違いにかかわらず、交通費の低廉と情報の獲得を条件として、人間は雇用を求めて移動する</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アジア人の移動の制約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そうであっても送り出す農村社会の構造に変化がなければ、欧州のような移動の自由が想定されることにならない</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二重経済モデル</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smtClean="0"/>
              <a:t>遊休</a:t>
            </a:r>
            <a:r>
              <a:rPr kumimoji="1" lang="ja-JP" altLang="en-US" dirty="0" smtClean="0"/>
              <a:t>労働力活用で工業化は単純すぎる</a:t>
            </a:r>
            <a:endParaRPr kumimoji="1" lang="en-US" altLang="ja-JP" dirty="0" smtClean="0"/>
          </a:p>
          <a:p>
            <a:r>
              <a:rPr lang="ja-JP" altLang="en-US" dirty="0" smtClean="0"/>
              <a:t>奴隷制、初期年季契約移民は一方通行型（使い捨て）</a:t>
            </a:r>
            <a:endParaRPr lang="en-US" altLang="ja-JP" dirty="0" smtClean="0"/>
          </a:p>
          <a:p>
            <a:r>
              <a:rPr kumimoji="1" lang="ja-JP" altLang="en-US" dirty="0" smtClean="0"/>
              <a:t>再生産型の出稼ぎ型移動の成立には出稼ぎと追加家族労働の引き出しを前提に家族所得の上昇が実現する　　出稼ぎ率も上昇</a:t>
            </a:r>
            <a:endParaRPr kumimoji="1" lang="en-US" altLang="ja-JP" dirty="0" smtClean="0"/>
          </a:p>
          <a:p>
            <a:r>
              <a:rPr kumimoji="1" lang="ja-JP" altLang="en-US" dirty="0" smtClean="0"/>
              <a:t>アジアに「</a:t>
            </a:r>
            <a:r>
              <a:rPr kumimoji="1" lang="ja-JP" altLang="en-US" dirty="0" smtClean="0">
                <a:solidFill>
                  <a:srgbClr val="FF0000"/>
                </a:solidFill>
              </a:rPr>
              <a:t>無限労働供給</a:t>
            </a:r>
            <a:r>
              <a:rPr kumimoji="1" lang="ja-JP" altLang="en-US" dirty="0" smtClean="0"/>
              <a:t>」が存続していた理由は　農村地帯の停滞ではなく、</a:t>
            </a:r>
            <a:r>
              <a:rPr kumimoji="1" lang="ja-JP" altLang="en-US" dirty="0" smtClean="0">
                <a:solidFill>
                  <a:srgbClr val="FF0000"/>
                </a:solidFill>
              </a:rPr>
              <a:t>農村全体が第一次産品の供給基地に再編</a:t>
            </a:r>
            <a:r>
              <a:rPr kumimoji="1" lang="ja-JP" altLang="en-US" dirty="0" smtClean="0"/>
              <a:t>されていたところに理由</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華僑通商網</a:t>
            </a:r>
            <a:endParaRPr kumimoji="1" lang="ja-JP" altLang="en-US" dirty="0"/>
          </a:p>
        </p:txBody>
      </p:sp>
      <p:sp>
        <p:nvSpPr>
          <p:cNvPr id="3" name="コンテンツ プレースホルダ 2"/>
          <p:cNvSpPr>
            <a:spLocks noGrp="1"/>
          </p:cNvSpPr>
          <p:nvPr>
            <p:ph idx="1"/>
          </p:nvPr>
        </p:nvSpPr>
        <p:spPr>
          <a:xfrm>
            <a:off x="457200" y="1600200"/>
            <a:ext cx="8507288" cy="4525963"/>
          </a:xfrm>
        </p:spPr>
        <p:txBody>
          <a:bodyPr>
            <a:normAutofit/>
          </a:bodyPr>
          <a:lstStyle/>
          <a:p>
            <a:r>
              <a:rPr kumimoji="1" lang="ja-JP" altLang="en-US" dirty="0" smtClean="0"/>
              <a:t>日本の近代工業とアジアの一次産品を華僑通商網で貿易の相互利益が拡大すれば実質賃金上昇するはずであった</a:t>
            </a:r>
            <a:endParaRPr kumimoji="1" lang="en-US" altLang="ja-JP" dirty="0" smtClean="0"/>
          </a:p>
          <a:p>
            <a:r>
              <a:rPr lang="ja-JP" altLang="en-US" dirty="0" smtClean="0"/>
              <a:t>「大西洋経済」における収斂現象が作用したはず</a:t>
            </a:r>
            <a:endParaRPr lang="en-US" altLang="ja-JP" dirty="0" smtClean="0"/>
          </a:p>
          <a:p>
            <a:r>
              <a:rPr kumimoji="1" lang="ja-JP" altLang="en-US" dirty="0" smtClean="0">
                <a:solidFill>
                  <a:srgbClr val="FF0000"/>
                </a:solidFill>
              </a:rPr>
              <a:t>「新大陸を欧米人に先に抑えられたこと」がアジア人が出稼ぎ型移動にビルトイン発展パターン</a:t>
            </a:r>
            <a:endParaRPr kumimoji="1" lang="en-US" altLang="ja-JP" dirty="0" smtClean="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移民規制とスラムの発生</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solidFill>
                  <a:srgbClr val="FF0000"/>
                </a:solidFill>
              </a:rPr>
              <a:t>1930</a:t>
            </a:r>
            <a:r>
              <a:rPr lang="ja-JP" altLang="en-US" dirty="0" smtClean="0">
                <a:solidFill>
                  <a:srgbClr val="FF0000"/>
                </a:solidFill>
              </a:rPr>
              <a:t>年</a:t>
            </a:r>
            <a:r>
              <a:rPr lang="en-US" altLang="ja-JP" dirty="0" smtClean="0">
                <a:solidFill>
                  <a:srgbClr val="FF0000"/>
                </a:solidFill>
              </a:rPr>
              <a:t>-70</a:t>
            </a:r>
            <a:r>
              <a:rPr lang="ja-JP" altLang="en-US" dirty="0" smtClean="0">
                <a:solidFill>
                  <a:srgbClr val="FF0000"/>
                </a:solidFill>
              </a:rPr>
              <a:t>年　国境移動は規制の方向</a:t>
            </a:r>
            <a:r>
              <a:rPr lang="ja-JP" altLang="en-US" dirty="0" smtClean="0"/>
              <a:t>　移民の世紀に固まった領土配分の固定化のまま規制</a:t>
            </a:r>
          </a:p>
          <a:p>
            <a:r>
              <a:rPr kumimoji="1" lang="ja-JP" altLang="en-US" dirty="0" smtClean="0"/>
              <a:t>「移民の世紀」を終了したことにより、ヒトの移動を通じた所得の平等化の努力を失う</a:t>
            </a:r>
            <a:endParaRPr kumimoji="1" lang="en-US" altLang="ja-JP" dirty="0" smtClean="0"/>
          </a:p>
          <a:p>
            <a:r>
              <a:rPr lang="ja-JP" altLang="en-US" dirty="0" smtClean="0"/>
              <a:t>第三世界のスラムに大量貧民が累積➵「国民国家」が解決すべき問題とされる</a:t>
            </a:r>
            <a:endParaRPr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アメリカにおける</a:t>
            </a:r>
            <a:r>
              <a:rPr kumimoji="1" lang="ja-JP" altLang="en-US" dirty="0" smtClean="0"/>
              <a:t>英語の普及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わずか二世代の間に急速に英語を母語とする者が増加</a:t>
            </a:r>
            <a:endParaRPr kumimoji="1" lang="en-US" altLang="ja-JP" dirty="0" smtClean="0"/>
          </a:p>
          <a:p>
            <a:r>
              <a:rPr lang="ja-JP" altLang="en-US" dirty="0" smtClean="0"/>
              <a:t>しかも強制力を伴わずに済んだ</a:t>
            </a:r>
            <a:endParaRPr lang="en-US" altLang="ja-JP" dirty="0" smtClean="0"/>
          </a:p>
          <a:p>
            <a:r>
              <a:rPr lang="ja-JP" altLang="en-US" dirty="0" smtClean="0"/>
              <a:t>日本は、翻訳を通じて情報が効率的に入手でき、</a:t>
            </a:r>
            <a:r>
              <a:rPr lang="ja-JP" altLang="en-US" dirty="0" smtClean="0">
                <a:solidFill>
                  <a:srgbClr val="FF0000"/>
                </a:solidFill>
              </a:rPr>
              <a:t>日本語の基軸性を維持</a:t>
            </a:r>
            <a:r>
              <a:rPr lang="ja-JP" altLang="en-US" dirty="0" smtClean="0"/>
              <a:t>できた</a:t>
            </a:r>
            <a:endParaRPr lang="en-US" altLang="ja-JP" dirty="0" smtClean="0"/>
          </a:p>
          <a:p>
            <a:r>
              <a:rPr lang="ja-JP" altLang="en-US" dirty="0" smtClean="0"/>
              <a:t>異文化摩擦からくる物質的精神的摩擦コストが大幅削減　この効果があるから、日本人が国際性に欠けると感じてしまう</a:t>
            </a:r>
            <a:endParaRPr lang="en-US"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116632"/>
            <a:ext cx="8229600" cy="1368152"/>
          </a:xfrm>
          <a:solidFill>
            <a:srgbClr val="FFFF00"/>
          </a:solidFill>
          <a:ln>
            <a:solidFill>
              <a:schemeClr val="accent1"/>
            </a:solidFill>
          </a:ln>
        </p:spPr>
        <p:txBody>
          <a:bodyPr>
            <a:normAutofit/>
          </a:bodyPr>
          <a:lstStyle/>
          <a:p>
            <a:r>
              <a:rPr lang="ja-JP" altLang="en-US" dirty="0" smtClean="0"/>
              <a:t>移民と国際観光</a:t>
            </a:r>
            <a:endParaRPr kumimoji="1" lang="ja-JP" altLang="en-US" dirty="0"/>
          </a:p>
        </p:txBody>
      </p:sp>
      <p:sp>
        <p:nvSpPr>
          <p:cNvPr id="3" name="コンテンツ プレースホルダ 2"/>
          <p:cNvSpPr>
            <a:spLocks noGrp="1"/>
          </p:cNvSpPr>
          <p:nvPr>
            <p:ph idx="1"/>
          </p:nvPr>
        </p:nvSpPr>
        <p:spPr>
          <a:xfrm>
            <a:off x="251520" y="1699592"/>
            <a:ext cx="8435280" cy="4825752"/>
          </a:xfrm>
        </p:spPr>
        <p:txBody>
          <a:bodyPr>
            <a:normAutofit/>
          </a:bodyPr>
          <a:lstStyle/>
          <a:p>
            <a:r>
              <a:rPr lang="ja-JP" altLang="en-US" dirty="0" smtClean="0"/>
              <a:t>移民概念も国際観光概念も国民国家（国籍、パスポート）を前提</a:t>
            </a:r>
            <a:endParaRPr lang="en-US" altLang="ja-JP" dirty="0" smtClean="0"/>
          </a:p>
          <a:p>
            <a:r>
              <a:rPr lang="ja-JP" altLang="en-US" dirty="0" smtClean="0"/>
              <a:t>１９世紀大西洋を挟んで欧州と新大陸間では現代よりはるかに激しいヒトの移動が行われていた（ 「移民の世紀」 ）。</a:t>
            </a:r>
            <a:endParaRPr lang="en-US" altLang="ja-JP" dirty="0" smtClean="0"/>
          </a:p>
          <a:p>
            <a:r>
              <a:rPr lang="ja-JP" altLang="en-US" dirty="0" smtClean="0"/>
              <a:t>国家が移民を規制していたのではなく、移民が国家を作っていった（大西洋経済と無限労働供給の終了）。</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368152"/>
          </a:xfrm>
          <a:solidFill>
            <a:srgbClr val="FFFF00"/>
          </a:solidFill>
          <a:ln>
            <a:solidFill>
              <a:schemeClr val="accent1"/>
            </a:solidFill>
          </a:ln>
        </p:spPr>
        <p:txBody>
          <a:bodyPr>
            <a:normAutofit fontScale="90000"/>
          </a:bodyPr>
          <a:lstStyle/>
          <a:p>
            <a:r>
              <a:rPr kumimoji="1" lang="ja-JP" altLang="en-US" dirty="0" smtClean="0"/>
              <a:t>国民国家とヒトの移動と観光</a:t>
            </a:r>
            <a:r>
              <a:rPr kumimoji="1" lang="en-US" altLang="ja-JP" dirty="0" smtClean="0"/>
              <a:t/>
            </a:r>
            <a:br>
              <a:rPr kumimoji="1" lang="en-US" altLang="ja-JP" dirty="0" smtClean="0"/>
            </a:br>
            <a:r>
              <a:rPr kumimoji="1" lang="ja-JP" altLang="en-US" dirty="0" smtClean="0"/>
              <a:t>（</a:t>
            </a:r>
            <a:r>
              <a:rPr lang="ja-JP" altLang="en-US" dirty="0" smtClean="0"/>
              <a:t>観光に帝国主義的色彩が残る理由）</a:t>
            </a:r>
            <a:endParaRPr kumimoji="1" lang="ja-JP" altLang="en-US" dirty="0"/>
          </a:p>
        </p:txBody>
      </p:sp>
      <p:sp>
        <p:nvSpPr>
          <p:cNvPr id="3" name="コンテンツ プレースホルダ 2"/>
          <p:cNvSpPr>
            <a:spLocks noGrp="1"/>
          </p:cNvSpPr>
          <p:nvPr>
            <p:ph idx="1"/>
          </p:nvPr>
        </p:nvSpPr>
        <p:spPr>
          <a:xfrm>
            <a:off x="251520" y="1699592"/>
            <a:ext cx="8435280" cy="5257800"/>
          </a:xfrm>
        </p:spPr>
        <p:txBody>
          <a:bodyPr>
            <a:normAutofit/>
          </a:bodyPr>
          <a:lstStyle/>
          <a:p>
            <a:r>
              <a:rPr lang="ja-JP" altLang="en-US" dirty="0" smtClean="0"/>
              <a:t>主人公は国家ではなく、ヒトの移動であった</a:t>
            </a:r>
            <a:endParaRPr lang="en-US" altLang="ja-JP" dirty="0" smtClean="0"/>
          </a:p>
          <a:p>
            <a:pPr>
              <a:buNone/>
            </a:pPr>
            <a:r>
              <a:rPr lang="ja-JP" altLang="en-US" dirty="0" smtClean="0"/>
              <a:t>（「移民の世紀」の帰国率３５％と大交流時代）</a:t>
            </a:r>
            <a:endParaRPr lang="en-US" altLang="ja-JP" dirty="0" smtClean="0"/>
          </a:p>
          <a:p>
            <a:r>
              <a:rPr lang="ja-JP" altLang="en-US" dirty="0" smtClean="0"/>
              <a:t>国民国家が形成（労働組合結成）されて、ヒトの移動が規制（ビザ）されるようになった（アジア移民の出稼ぎ化）ビザなし観光主張（選択）</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（大都市スラム発生と国民国家への押しつけ）</a:t>
            </a:r>
            <a:endParaRPr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850106"/>
          </a:xfrm>
          <a:solidFill>
            <a:srgbClr val="FFFF00"/>
          </a:solidFill>
          <a:ln>
            <a:solidFill>
              <a:schemeClr val="accent1"/>
            </a:solidFill>
          </a:ln>
        </p:spPr>
        <p:txBody>
          <a:bodyPr>
            <a:normAutofit fontScale="90000"/>
          </a:bodyPr>
          <a:lstStyle/>
          <a:p>
            <a:r>
              <a:rPr kumimoji="1" lang="ja-JP" altLang="en-US" dirty="0" smtClean="0">
                <a:solidFill>
                  <a:srgbClr val="FF0000"/>
                </a:solidFill>
              </a:rPr>
              <a:t>結語</a:t>
            </a:r>
            <a:r>
              <a:rPr kumimoji="1" lang="ja-JP" altLang="en-US" dirty="0" smtClean="0"/>
              <a:t>　人流による収斂と金流による収斂</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fontScale="85000" lnSpcReduction="10000"/>
          </a:bodyPr>
          <a:lstStyle/>
          <a:p>
            <a:r>
              <a:rPr kumimoji="1" lang="ja-JP" altLang="en-US" dirty="0" smtClean="0"/>
              <a:t>「移民の世紀」は、人流により生活水準が収斂したが、大西洋を挟んだ白人社会での出来事でもあった</a:t>
            </a:r>
            <a:endParaRPr kumimoji="1" lang="en-US" altLang="ja-JP" dirty="0" smtClean="0"/>
          </a:p>
          <a:p>
            <a:r>
              <a:rPr lang="ja-JP" altLang="en-US" dirty="0" smtClean="0"/>
              <a:t>国民国家の形成は、人流を規制する方向に作用し、アジア人移民は出稼ぎ型にとどまった➵太平洋戦争の原因の一つ</a:t>
            </a:r>
            <a:endParaRPr lang="en-US" altLang="ja-JP" dirty="0" smtClean="0"/>
          </a:p>
          <a:p>
            <a:r>
              <a:rPr lang="ja-JP" altLang="en-US" dirty="0" smtClean="0"/>
              <a:t>国民国家は、極貧国のスラム処理を国家の責任にとどめる方向に作用</a:t>
            </a:r>
            <a:endParaRPr lang="en-US" altLang="ja-JP" dirty="0" smtClean="0"/>
          </a:p>
          <a:p>
            <a:r>
              <a:rPr kumimoji="1" lang="ja-JP" altLang="en-US" dirty="0" smtClean="0"/>
              <a:t>外国人労働者規制により、資本は低賃金国に向い、結果的に金流による生活水準の収斂が発生（労働有限供給）</a:t>
            </a:r>
            <a:endParaRPr kumimoji="1" lang="en-US" altLang="ja-JP" dirty="0" smtClean="0"/>
          </a:p>
          <a:p>
            <a:r>
              <a:rPr lang="ja-JP" altLang="en-US" dirty="0" smtClean="0"/>
              <a:t>地球規模で考えた場合、生活水準の収斂は国民国家を消滅の方向に向かわせるであろう</a:t>
            </a:r>
            <a:endParaRPr lang="en-US" altLang="ja-JP" dirty="0" smtClean="0"/>
          </a:p>
          <a:p>
            <a:r>
              <a:rPr lang="ja-JP" altLang="en-US" dirty="0" smtClean="0"/>
              <a:t>国境を前提に誕生した</a:t>
            </a:r>
            <a:r>
              <a:rPr lang="ja-JP" altLang="en-US" dirty="0" smtClean="0">
                <a:solidFill>
                  <a:srgbClr val="FF0000"/>
                </a:solidFill>
              </a:rPr>
              <a:t>「観光</a:t>
            </a:r>
            <a:r>
              <a:rPr lang="ja-JP" altLang="en-US" dirty="0" smtClean="0"/>
              <a:t>」も、国境の低下とともにその意義づけ</a:t>
            </a:r>
            <a:r>
              <a:rPr lang="en-US" altLang="ja-JP" dirty="0" smtClean="0"/>
              <a:t>(</a:t>
            </a:r>
            <a:r>
              <a:rPr lang="ja-JP" altLang="en-US" dirty="0" smtClean="0">
                <a:solidFill>
                  <a:srgbClr val="FF0000"/>
                </a:solidFill>
              </a:rPr>
              <a:t>外貨、国威</a:t>
            </a:r>
            <a:r>
              <a:rPr lang="ja-JP" altLang="en-US" dirty="0" smtClean="0"/>
              <a:t>）を変化させ、</a:t>
            </a:r>
            <a:r>
              <a:rPr lang="ja-JP" altLang="en-US" dirty="0" smtClean="0">
                <a:solidFill>
                  <a:srgbClr val="FF0000"/>
                </a:solidFill>
              </a:rPr>
              <a:t>政策論議は消滅</a:t>
            </a:r>
            <a:r>
              <a:rPr lang="ja-JP" altLang="en-US" dirty="0" smtClean="0"/>
              <a:t>するであろう</a:t>
            </a: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368152"/>
            <a:ext cx="9144000" cy="6597352"/>
          </a:xfrm>
        </p:spPr>
        <p:txBody>
          <a:bodyPr>
            <a:normAutofit/>
          </a:bodyPr>
          <a:lstStyle/>
          <a:p>
            <a:r>
              <a:rPr lang="ja-JP" altLang="ja-JP" dirty="0" smtClean="0"/>
              <a:t>北大観光学高等研究センター国際観光論演習は「１９世紀中頃以降における国際観光の歴史的展開について、観光革命論の視点でグローバルな変化を跡付ける」とし、</a:t>
            </a:r>
            <a:endParaRPr lang="en-US" altLang="ja-JP" dirty="0" smtClean="0"/>
          </a:p>
          <a:p>
            <a:r>
              <a:rPr lang="ja-JP" altLang="ja-JP" dirty="0" smtClean="0"/>
              <a:t>「第</a:t>
            </a:r>
            <a:r>
              <a:rPr lang="en-US" altLang="ja-JP" dirty="0" smtClean="0"/>
              <a:t>4</a:t>
            </a:r>
            <a:r>
              <a:rPr lang="ja-JP" altLang="ja-JP" dirty="0" smtClean="0"/>
              <a:t>次観光革命は</a:t>
            </a:r>
            <a:r>
              <a:rPr lang="en-US" altLang="ja-JP" dirty="0" smtClean="0"/>
              <a:t>2010</a:t>
            </a:r>
            <a:r>
              <a:rPr lang="ja-JP" altLang="ja-JP" dirty="0" smtClean="0"/>
              <a:t>年代後半にアジア諸国で生じると予測されており、観光ビッグバン（大爆発）の発生が予測されている。観光文明学の視点で、観光革命の構造を明らかにするのが、このセッションの狙い」と</a:t>
            </a:r>
            <a:r>
              <a:rPr lang="ja-JP" altLang="en-US" dirty="0" smtClean="0"/>
              <a:t>しています</a:t>
            </a:r>
            <a:r>
              <a:rPr lang="ja-JP" altLang="ja-JP" dirty="0" smtClean="0"/>
              <a:t>。</a:t>
            </a:r>
            <a:endParaRPr lang="en-US" altLang="ja-JP" dirty="0" smtClean="0"/>
          </a:p>
          <a:p>
            <a:endParaRPr kumimoji="1" lang="ja-JP" altLang="en-US" dirty="0"/>
          </a:p>
        </p:txBody>
      </p:sp>
      <p:sp>
        <p:nvSpPr>
          <p:cNvPr id="4" name="タイトル 1"/>
          <p:cNvSpPr>
            <a:spLocks noGrp="1"/>
          </p:cNvSpPr>
          <p:nvPr>
            <p:ph type="title"/>
          </p:nvPr>
        </p:nvSpPr>
        <p:spPr>
          <a:xfrm>
            <a:off x="457200" y="116632"/>
            <a:ext cx="8229600" cy="1143000"/>
          </a:xfrm>
          <a:solidFill>
            <a:schemeClr val="accent5">
              <a:lumMod val="20000"/>
              <a:lumOff val="80000"/>
            </a:schemeClr>
          </a:solidFill>
          <a:ln>
            <a:solidFill>
              <a:schemeClr val="accent1"/>
            </a:solidFill>
          </a:ln>
        </p:spPr>
        <p:txBody>
          <a:bodyPr>
            <a:normAutofit/>
          </a:bodyPr>
          <a:lstStyle/>
          <a:p>
            <a:r>
              <a:rPr kumimoji="1" lang="ja-JP" altLang="en-US" dirty="0" smtClean="0"/>
              <a:t>観光革命論（石森秀三）</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620688"/>
            <a:ext cx="8229600" cy="5688632"/>
          </a:xfrm>
        </p:spPr>
        <p:txBody>
          <a:bodyPr>
            <a:normAutofit fontScale="92500" lnSpcReduction="20000"/>
          </a:bodyPr>
          <a:lstStyle/>
          <a:p>
            <a:r>
              <a:rPr lang="ja-JP" altLang="ja-JP" dirty="0" smtClean="0"/>
              <a:t>ビッグバンはアジア地区から発生する観光客の増大にあるとし、国家による国際空港の整備促進を主張</a:t>
            </a:r>
            <a:r>
              <a:rPr lang="ja-JP" altLang="en-US" dirty="0" smtClean="0"/>
              <a:t>されます</a:t>
            </a:r>
            <a:r>
              <a:rPr lang="ja-JP" altLang="ja-JP" dirty="0" smtClean="0"/>
              <a:t>。</a:t>
            </a:r>
            <a:endParaRPr lang="en-US" altLang="ja-JP" dirty="0" smtClean="0"/>
          </a:p>
          <a:p>
            <a:r>
              <a:rPr lang="ja-JP" altLang="ja-JP" dirty="0" smtClean="0"/>
              <a:t>人口稠密なアジア地区の所得水準が向上すれば訪日観光客が飛躍的に増大すること、そのために施設整備等が求められることは容易に想像でき</a:t>
            </a:r>
            <a:r>
              <a:rPr lang="ja-JP" altLang="en-US" dirty="0" smtClean="0"/>
              <a:t>ます</a:t>
            </a:r>
            <a:r>
              <a:rPr lang="ja-JP" altLang="ja-JP" dirty="0" smtClean="0"/>
              <a:t>が、</a:t>
            </a:r>
            <a:r>
              <a:rPr lang="ja-JP" altLang="ja-JP" dirty="0" smtClean="0">
                <a:solidFill>
                  <a:srgbClr val="FF0000"/>
                </a:solidFill>
              </a:rPr>
              <a:t>この量的拡大が観光においてどのような構造変革をもたらすのかこれからの実証調査の積み上げによる検証が必要で</a:t>
            </a:r>
            <a:r>
              <a:rPr lang="ja-JP" altLang="en-US" dirty="0" smtClean="0">
                <a:solidFill>
                  <a:srgbClr val="FF0000"/>
                </a:solidFill>
              </a:rPr>
              <a:t>す</a:t>
            </a:r>
            <a:r>
              <a:rPr lang="ja-JP" altLang="ja-JP" dirty="0" smtClean="0">
                <a:solidFill>
                  <a:srgbClr val="FF0000"/>
                </a:solidFill>
              </a:rPr>
              <a:t>。</a:t>
            </a:r>
            <a:endParaRPr lang="en-US" altLang="ja-JP" dirty="0" smtClean="0">
              <a:solidFill>
                <a:srgbClr val="FF0000"/>
              </a:solidFill>
            </a:endParaRPr>
          </a:p>
          <a:p>
            <a:r>
              <a:rPr lang="ja-JP" altLang="en-US" dirty="0" smtClean="0">
                <a:solidFill>
                  <a:schemeClr val="tx1">
                    <a:lumMod val="95000"/>
                    <a:lumOff val="5000"/>
                  </a:schemeClr>
                </a:solidFill>
              </a:rPr>
              <a:t>奴隷、移民時代のヒトの移動の規模を考えれば、観光ビッグバンという発想も変わってくるであろう。ヒトの移動と国民国家システムの中における「国際観光」と「国際労働移動」を考察すべきであろう</a:t>
            </a:r>
            <a:endParaRPr lang="ja-JP" altLang="ja-JP" dirty="0" smtClean="0">
              <a:solidFill>
                <a:schemeClr val="tx1">
                  <a:lumMod val="95000"/>
                  <a:lumOff val="5000"/>
                </a:schemeClr>
              </a:solidFill>
            </a:endParaRPr>
          </a:p>
          <a:p>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323528"/>
            <a:ext cx="9144000" cy="6858000"/>
          </a:xfrm>
        </p:spPr>
        <p:txBody>
          <a:bodyPr>
            <a:normAutofit/>
          </a:bodyPr>
          <a:lstStyle/>
          <a:p>
            <a:r>
              <a:rPr lang="ja-JP" altLang="ja-JP" dirty="0" smtClean="0"/>
              <a:t>観光客の増大は中国等のマスツーリズムにより引き起こされるはずであるが、石森秀三は「</a:t>
            </a:r>
            <a:r>
              <a:rPr lang="ja-JP" altLang="ja-JP" dirty="0" smtClean="0">
                <a:solidFill>
                  <a:srgbClr val="FF0000"/>
                </a:solidFill>
              </a:rPr>
              <a:t>観光の質的変化</a:t>
            </a:r>
            <a:r>
              <a:rPr lang="ja-JP" altLang="ja-JP" dirty="0" smtClean="0"/>
              <a:t>としてパッケージツアー旅行代理店依存型から観光参加体験、自己実現型の観光が力を持ち始めているとする」とする。</a:t>
            </a:r>
            <a:endParaRPr lang="en-US" altLang="ja-JP" dirty="0" smtClean="0"/>
          </a:p>
          <a:p>
            <a:r>
              <a:rPr lang="ja-JP" altLang="en-US" dirty="0" smtClean="0"/>
              <a:t>日本の</a:t>
            </a:r>
            <a:r>
              <a:rPr lang="ja-JP" altLang="ja-JP" dirty="0" smtClean="0"/>
              <a:t>観光が旧来型の旅行代理店依存型から変化している要因は情報技術の進展によるところが大きい。日本</a:t>
            </a:r>
            <a:r>
              <a:rPr lang="ja-JP" altLang="en-US" dirty="0" smtClean="0"/>
              <a:t>国内</a:t>
            </a:r>
            <a:r>
              <a:rPr lang="ja-JP" altLang="ja-JP" dirty="0" smtClean="0"/>
              <a:t>は量的拡大期を終了しており、むしろ量的拡大を想定した交通施設整備が、規制緩和、情報化と相俟って、マスツーリズムではない旅行を可能としたのである。</a:t>
            </a:r>
            <a:endParaRPr kumimoji="1" lang="ja-JP" altLang="en-US" dirty="0"/>
          </a:p>
        </p:txBody>
      </p:sp>
      <p:sp>
        <p:nvSpPr>
          <p:cNvPr id="4" name="タイトル 1"/>
          <p:cNvSpPr>
            <a:spLocks noGrp="1"/>
          </p:cNvSpPr>
          <p:nvPr>
            <p:ph type="title"/>
          </p:nvPr>
        </p:nvSpPr>
        <p:spPr>
          <a:xfrm>
            <a:off x="457200" y="44624"/>
            <a:ext cx="8229600" cy="1143000"/>
          </a:xfrm>
          <a:solidFill>
            <a:schemeClr val="accent5">
              <a:lumMod val="20000"/>
              <a:lumOff val="80000"/>
            </a:schemeClr>
          </a:solidFill>
          <a:ln>
            <a:solidFill>
              <a:schemeClr val="accent1"/>
            </a:solidFill>
          </a:ln>
        </p:spPr>
        <p:txBody>
          <a:bodyPr>
            <a:normAutofit/>
          </a:bodyPr>
          <a:lstStyle/>
          <a:p>
            <a:r>
              <a:rPr kumimoji="1" lang="ja-JP" altLang="en-US" dirty="0" smtClean="0"/>
              <a:t>マスツーリズム認識の内部矛盾</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外国人労働者問題と観光</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ビザなし渡航を実現すれば、確実に観光客は</a:t>
            </a:r>
            <a:r>
              <a:rPr kumimoji="1" lang="ja-JP" altLang="en-US" dirty="0" smtClean="0"/>
              <a:t>増加するが</a:t>
            </a:r>
            <a:r>
              <a:rPr kumimoji="1" lang="ja-JP" altLang="en-US" dirty="0" smtClean="0"/>
              <a:t>、同時に</a:t>
            </a:r>
            <a:r>
              <a:rPr lang="ja-JP" altLang="en-US" dirty="0" smtClean="0"/>
              <a:t>外国人</a:t>
            </a:r>
            <a:r>
              <a:rPr kumimoji="1" lang="ja-JP" altLang="en-US" dirty="0" smtClean="0"/>
              <a:t>労働者も</a:t>
            </a:r>
            <a:r>
              <a:rPr kumimoji="1" lang="ja-JP" altLang="en-US" dirty="0" smtClean="0"/>
              <a:t>増加</a:t>
            </a:r>
            <a:endParaRPr kumimoji="1" lang="en-US" altLang="ja-JP" dirty="0" smtClean="0"/>
          </a:p>
          <a:p>
            <a:r>
              <a:rPr kumimoji="1" lang="ja-JP" altLang="en-US" dirty="0" smtClean="0"/>
              <a:t>国民国家を否定する状況ではないにしても、国際協力を推進するのであれば、「先進国の援助による現地の経済振興」と「現地労働者の先進国への受け入れ」との比較考慮は必要かもしれない</a:t>
            </a:r>
            <a:r>
              <a:rPr kumimoji="1" lang="ja-JP" altLang="en-US" dirty="0" smtClean="0"/>
              <a:t>。</a:t>
            </a:r>
            <a:endParaRPr kumimoji="1" lang="en-US" altLang="ja-JP" dirty="0" smtClean="0"/>
          </a:p>
          <a:p>
            <a:r>
              <a:rPr lang="ja-JP" altLang="en-US" dirty="0" smtClean="0"/>
              <a:t>日本</a:t>
            </a:r>
            <a:r>
              <a:rPr lang="ja-JP" altLang="en-US" dirty="0" smtClean="0"/>
              <a:t>は田舎の過剰労働力の流入にバリアはなかったが、中国では人為的に農村戸籍のバリアを作った</a:t>
            </a: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kumimoji="1" lang="ja-JP" altLang="en-US" dirty="0" smtClean="0"/>
              <a:t>地域の均衡ある発展論と外国人労働</a:t>
            </a:r>
            <a:endParaRPr kumimoji="1" lang="ja-JP" altLang="en-US" dirty="0"/>
          </a:p>
        </p:txBody>
      </p:sp>
      <p:sp>
        <p:nvSpPr>
          <p:cNvPr id="3" name="コンテンツ プレースホルダ 2"/>
          <p:cNvSpPr>
            <a:spLocks noGrp="1"/>
          </p:cNvSpPr>
          <p:nvPr>
            <p:ph idx="1"/>
          </p:nvPr>
        </p:nvSpPr>
        <p:spPr>
          <a:xfrm>
            <a:off x="457200" y="1600200"/>
            <a:ext cx="8507288" cy="4525963"/>
          </a:xfrm>
        </p:spPr>
        <p:txBody>
          <a:bodyPr/>
          <a:lstStyle/>
          <a:p>
            <a:r>
              <a:rPr kumimoji="1" lang="ja-JP" altLang="en-US" dirty="0" smtClean="0"/>
              <a:t>農業等の助成策をめぐり、農家への直接保障制度が効率的であるとする議論が存在（間接助成は農協等中間団体利するに終わる）</a:t>
            </a:r>
            <a:endParaRPr kumimoji="1" lang="en-US" altLang="ja-JP" dirty="0" smtClean="0"/>
          </a:p>
          <a:p>
            <a:r>
              <a:rPr lang="ja-JP" altLang="en-US" dirty="0" smtClean="0"/>
              <a:t>同様のこと</a:t>
            </a:r>
            <a:r>
              <a:rPr lang="ja-JP" altLang="en-US" dirty="0" smtClean="0"/>
              <a:t>は途上国への助成策でもいえる？</a:t>
            </a:r>
            <a:endParaRPr lang="en-US" altLang="ja-JP" dirty="0" smtClean="0"/>
          </a:p>
          <a:p>
            <a:r>
              <a:rPr kumimoji="1" lang="ja-JP" altLang="en-US" dirty="0" smtClean="0"/>
              <a:t>途上国の農村</a:t>
            </a:r>
            <a:r>
              <a:rPr kumimoji="1" lang="ja-JP" altLang="en-US" dirty="0" smtClean="0"/>
              <a:t>過剰人口</a:t>
            </a:r>
            <a:r>
              <a:rPr kumimoji="1" lang="ja-JP" altLang="en-US" dirty="0" smtClean="0"/>
              <a:t>の吸収策を、現地国の工業化、観光産業化で吸収するか、移民を認めるかの判断</a:t>
            </a:r>
            <a:endParaRPr kumimoji="1" lang="en-US" altLang="ja-JP" dirty="0" smtClean="0"/>
          </a:p>
          <a:p>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エコツーリズム等の危うさ</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ガラパゴス島民等に対し、先進国が完全贈与システムを作れば、「観光システム」を通じなくても、自然、文化は「より効率的に」保護できる可能性がある</a:t>
            </a:r>
            <a:endParaRPr kumimoji="1" lang="en-US" altLang="ja-JP" dirty="0" smtClean="0"/>
          </a:p>
          <a:p>
            <a:r>
              <a:rPr lang="ja-JP" altLang="en-US" dirty="0" smtClean="0"/>
              <a:t>ガラパゴス島民</a:t>
            </a:r>
            <a:r>
              <a:rPr lang="ja-JP" altLang="en-US" dirty="0" smtClean="0"/>
              <a:t>等の海外移民を認めれば、自然は保護できるか。自然には人間の手を加えないと保護できない分野もある</a:t>
            </a:r>
            <a:endParaRPr lang="en-US" altLang="ja-JP" dirty="0" smtClean="0"/>
          </a:p>
          <a:p>
            <a:r>
              <a:rPr kumimoji="1" lang="ja-JP" altLang="en-US" dirty="0" smtClean="0"/>
              <a:t>文化の保護</a:t>
            </a:r>
            <a:r>
              <a:rPr kumimoji="1" lang="ja-JP" altLang="en-US" dirty="0" smtClean="0"/>
              <a:t>は「地域の誇り」、そのためには経済的余裕が必要。出稼ぎを可能とする方が、文化は守れるのではないか。</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5760"/>
            <a:ext cx="8229600" cy="1143000"/>
          </a:xfrm>
          <a:solidFill>
            <a:srgbClr val="FFFF00"/>
          </a:solidFill>
        </p:spPr>
        <p:txBody>
          <a:bodyPr/>
          <a:lstStyle/>
          <a:p>
            <a:r>
              <a:rPr kumimoji="1" lang="ja-JP" altLang="en-US" dirty="0" smtClean="0"/>
              <a:t>用語「観光」の誕生</a:t>
            </a:r>
            <a:endParaRPr kumimoji="1" lang="ja-JP" altLang="en-US" dirty="0"/>
          </a:p>
        </p:txBody>
      </p:sp>
      <p:sp>
        <p:nvSpPr>
          <p:cNvPr id="3" name="コンテンツ プレースホルダ 2"/>
          <p:cNvSpPr>
            <a:spLocks noGrp="1"/>
          </p:cNvSpPr>
          <p:nvPr>
            <p:ph idx="1"/>
          </p:nvPr>
        </p:nvSpPr>
        <p:spPr>
          <a:xfrm>
            <a:off x="251520" y="1268760"/>
            <a:ext cx="8640960" cy="5589240"/>
          </a:xfrm>
        </p:spPr>
        <p:txBody>
          <a:bodyPr>
            <a:normAutofit fontScale="92500" lnSpcReduction="10000"/>
          </a:bodyPr>
          <a:lstStyle/>
          <a:p>
            <a:r>
              <a:rPr kumimoji="1" lang="ja-JP" altLang="en-US" dirty="0" smtClean="0"/>
              <a:t>用語としての「観光」は易経をもとに造語されたことはほぼ間違いがない</a:t>
            </a:r>
            <a:endParaRPr kumimoji="1" lang="en-US" altLang="ja-JP" dirty="0" smtClean="0"/>
          </a:p>
          <a:p>
            <a:r>
              <a:rPr lang="ja-JP" altLang="en-US" dirty="0" smtClean="0"/>
              <a:t>１９世紀西洋から輸入した概念が漢語を使用して翻訳・造語され、生き残った用語例が一般化した（宗教、国家、社会、共産など）。</a:t>
            </a:r>
            <a:endParaRPr lang="en-US" altLang="ja-JP" dirty="0" smtClean="0"/>
          </a:p>
          <a:p>
            <a:r>
              <a:rPr kumimoji="1" lang="ja-JP" altLang="en-US" dirty="0" smtClean="0"/>
              <a:t>用語としての「観光」は、西洋概念の翻訳から造語されたものではなく、それ以前から存在していた</a:t>
            </a:r>
            <a:endParaRPr kumimoji="1" lang="en-US" altLang="ja-JP" dirty="0" smtClean="0"/>
          </a:p>
          <a:p>
            <a:r>
              <a:rPr kumimoji="1" lang="ja-JP" altLang="en-US" dirty="0" smtClean="0"/>
              <a:t>観光の意味は、朝日新聞の用例で考察すると、当初は「視察」の意味で使用された。</a:t>
            </a:r>
            <a:endParaRPr kumimoji="1" lang="en-US" altLang="ja-JP" dirty="0" smtClean="0"/>
          </a:p>
          <a:p>
            <a:r>
              <a:rPr lang="en-US" altLang="ja-JP" dirty="0" smtClean="0">
                <a:solidFill>
                  <a:srgbClr val="FF0000"/>
                </a:solidFill>
              </a:rPr>
              <a:t>19</a:t>
            </a:r>
            <a:r>
              <a:rPr lang="ja-JP" altLang="en-US" dirty="0" smtClean="0">
                <a:solidFill>
                  <a:srgbClr val="FF0000"/>
                </a:solidFill>
              </a:rPr>
              <a:t>世紀</a:t>
            </a:r>
            <a:r>
              <a:rPr lang="ja-JP" altLang="en-US" dirty="0" smtClean="0"/>
              <a:t>、国際的なヒトの移動はアジアでは「</a:t>
            </a:r>
            <a:r>
              <a:rPr lang="ja-JP" altLang="en-US" dirty="0" smtClean="0">
                <a:solidFill>
                  <a:srgbClr val="FF0000"/>
                </a:solidFill>
              </a:rPr>
              <a:t>出稼ぎ</a:t>
            </a:r>
            <a:r>
              <a:rPr lang="ja-JP" altLang="en-US" dirty="0" smtClean="0"/>
              <a:t>」であり、国際遊覧は極めて限られた現象であったことが、用語「観光」の誕生にも影響したであろう。</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20688"/>
            <a:ext cx="7772400" cy="1470025"/>
          </a:xfrm>
          <a:solidFill>
            <a:srgbClr val="FFFF00"/>
          </a:solidFill>
          <a:ln>
            <a:solidFill>
              <a:schemeClr val="tx1">
                <a:lumMod val="95000"/>
                <a:lumOff val="5000"/>
              </a:schemeClr>
            </a:solidFill>
          </a:ln>
        </p:spPr>
        <p:txBody>
          <a:bodyPr/>
          <a:lstStyle/>
          <a:p>
            <a:r>
              <a:rPr kumimoji="1" lang="ja-JP" altLang="en-US" dirty="0" smtClean="0"/>
              <a:t>世界の人口移動</a:t>
            </a:r>
            <a:endParaRPr kumimoji="1" lang="ja-JP" altLang="en-US" dirty="0"/>
          </a:p>
        </p:txBody>
      </p:sp>
      <p:sp>
        <p:nvSpPr>
          <p:cNvPr id="4" name="サブタイトル 3"/>
          <p:cNvSpPr>
            <a:spLocks noGrp="1"/>
          </p:cNvSpPr>
          <p:nvPr>
            <p:ph type="subTitle" idx="1"/>
          </p:nvPr>
        </p:nvSpPr>
        <p:spPr>
          <a:xfrm>
            <a:off x="611560" y="2420888"/>
            <a:ext cx="7848872" cy="4176464"/>
          </a:xfrm>
        </p:spPr>
        <p:txBody>
          <a:bodyPr>
            <a:normAutofit/>
          </a:bodyPr>
          <a:lstStyle/>
          <a:p>
            <a:pPr algn="l"/>
            <a:r>
              <a:rPr lang="ja-JP" altLang="en-US" dirty="0" smtClean="0">
                <a:solidFill>
                  <a:schemeClr val="tx1">
                    <a:lumMod val="95000"/>
                    <a:lumOff val="5000"/>
                  </a:schemeClr>
                </a:solidFill>
              </a:rPr>
              <a:t>１５世紀以降にアメリカ大陸に移動した人間の数は、アフリカからが８４０万人、ヨーロッパからが２４０万人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しかし１８２０年アメリカ大陸の人口</a:t>
            </a:r>
            <a:r>
              <a:rPr lang="ja-JP" altLang="en-US" dirty="0" smtClean="0">
                <a:solidFill>
                  <a:schemeClr val="tx1">
                    <a:lumMod val="95000"/>
                    <a:lumOff val="5000"/>
                  </a:schemeClr>
                </a:solidFill>
              </a:rPr>
              <a:t>は黒人、原住民などの有色人種が１１２０万人、白人は１２３０万人という構成。推計はいろいろあるがすさまじい消耗</a:t>
            </a:r>
            <a:endParaRPr kumimoji="1" lang="ja-JP" altLang="en-US" dirty="0">
              <a:solidFill>
                <a:schemeClr val="tx1">
                  <a:lumMod val="95000"/>
                  <a:lumOff val="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764704"/>
            <a:ext cx="7772400" cy="1470025"/>
          </a:xfrm>
          <a:solidFill>
            <a:srgbClr val="FFFF00"/>
          </a:solidFill>
          <a:ln>
            <a:solidFill>
              <a:schemeClr val="tx1">
                <a:lumMod val="95000"/>
                <a:lumOff val="5000"/>
              </a:schemeClr>
            </a:solidFill>
          </a:ln>
        </p:spPr>
        <p:txBody>
          <a:bodyPr/>
          <a:lstStyle/>
          <a:p>
            <a:r>
              <a:rPr kumimoji="1" lang="ja-JP" altLang="en-US" dirty="0" smtClean="0"/>
              <a:t>奴隷貿易時代</a:t>
            </a:r>
            <a:endParaRPr kumimoji="1" lang="ja-JP" altLang="en-US" dirty="0"/>
          </a:p>
        </p:txBody>
      </p:sp>
      <p:sp>
        <p:nvSpPr>
          <p:cNvPr id="4" name="サブタイトル 3"/>
          <p:cNvSpPr>
            <a:spLocks noGrp="1"/>
          </p:cNvSpPr>
          <p:nvPr>
            <p:ph type="subTitle" idx="1"/>
          </p:nvPr>
        </p:nvSpPr>
        <p:spPr>
          <a:xfrm>
            <a:off x="323528" y="2420888"/>
            <a:ext cx="8820472" cy="4104456"/>
          </a:xfrm>
        </p:spPr>
        <p:txBody>
          <a:bodyPr>
            <a:normAutofit/>
          </a:bodyPr>
          <a:lstStyle/>
          <a:p>
            <a:pPr algn="l"/>
            <a:r>
              <a:rPr kumimoji="1" lang="ja-JP" altLang="en-US" dirty="0" smtClean="0">
                <a:solidFill>
                  <a:schemeClr val="tx1">
                    <a:lumMod val="95000"/>
                    <a:lumOff val="5000"/>
                  </a:schemeClr>
                </a:solidFill>
              </a:rPr>
              <a:t>奴隷は、権利証書つきの動産</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１５世紀半ばから１９世紀半ばで１２００万人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砂糖</a:t>
            </a:r>
            <a:r>
              <a:rPr lang="ja-JP" altLang="en-US" dirty="0" smtClean="0">
                <a:solidFill>
                  <a:schemeClr val="tx1">
                    <a:lumMod val="95000"/>
                    <a:lumOff val="5000"/>
                  </a:schemeClr>
                </a:solidFill>
              </a:rPr>
              <a:t>産業、次に鉱山開発に必要な労働力</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発達した産業資本主義によって自由な賃金労働にとってかわられ、否定された。</a:t>
            </a:r>
            <a:endParaRPr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アフリカ側も植民地化により供給がなされなくなった</a:t>
            </a:r>
            <a:endParaRPr kumimoji="1" lang="ja-JP" altLang="en-US" dirty="0">
              <a:solidFill>
                <a:schemeClr val="tx1">
                  <a:lumMod val="95000"/>
                  <a:lumOff val="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accent1"/>
            </a:solidFill>
          </a:ln>
        </p:spPr>
        <p:txBody>
          <a:bodyPr/>
          <a:lstStyle/>
          <a:p>
            <a:r>
              <a:rPr lang="ja-JP" altLang="ja-JP" b="1" dirty="0" smtClean="0"/>
              <a:t>19世紀・移民の世紀</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lnSpcReduction="10000"/>
          </a:bodyPr>
          <a:lstStyle/>
          <a:p>
            <a:r>
              <a:rPr lang="ja-JP" altLang="ja-JP" dirty="0" smtClean="0"/>
              <a:t>18世紀までのヨーロッパからの移民がおもに年季契約のかたちをとった</a:t>
            </a:r>
            <a:r>
              <a:rPr lang="ja-JP" altLang="ja-JP" b="1" dirty="0" smtClean="0"/>
              <a:t>労働移民</a:t>
            </a:r>
            <a:r>
              <a:rPr lang="ja-JP" altLang="ja-JP" dirty="0" smtClean="0"/>
              <a:t>であったのに対し、19世紀には</a:t>
            </a:r>
            <a:r>
              <a:rPr lang="ja-JP" altLang="ja-JP" b="1" dirty="0" smtClean="0"/>
              <a:t>自由移民</a:t>
            </a:r>
            <a:r>
              <a:rPr lang="ja-JP" altLang="ja-JP" dirty="0" smtClean="0"/>
              <a:t>が主流となった。</a:t>
            </a:r>
            <a:endParaRPr lang="en-US" altLang="ja-JP" dirty="0" smtClean="0"/>
          </a:p>
          <a:p>
            <a:r>
              <a:rPr lang="ja-JP" altLang="ja-JP" dirty="0" smtClean="0"/>
              <a:t>19世紀のヨーロッパでは、人口の増大や交通機関の発達などにより大規模な人口移動がおこった。各国では人口の都市への集中がみられるいっぽう海外移民も増加した。第一次世界大戦までの100年間に新大陸に渡ったヨーロッパ人は6000万人におよび、19世紀はまさに「移民の世紀」であった。</a:t>
            </a:r>
            <a:endParaRPr lang="en-US" altLang="ja-JP" dirty="0" smtClean="0"/>
          </a:p>
          <a:p>
            <a:endParaRPr lang="ja-JP" altLang="ja-JP" dirty="0" smtClean="0"/>
          </a:p>
          <a:p>
            <a:endParaRPr kumimoji="1" lang="ja-JP"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アメリカ</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最大の移民受け入れ国はアメリカであり、その数は1821年から1920年までの</a:t>
            </a:r>
            <a:r>
              <a:rPr lang="ja-JP" altLang="ja-JP" dirty="0" smtClean="0">
                <a:solidFill>
                  <a:srgbClr val="FF0000"/>
                </a:solidFill>
              </a:rPr>
              <a:t>100年で約3300万人</a:t>
            </a:r>
            <a:r>
              <a:rPr lang="ja-JP" altLang="ja-JP" dirty="0" smtClean="0"/>
              <a:t>とされる。その前半には北・西ヨーロッパから、その後半は南・東ヨーロッパからの移民が多くみられ、これは各国の工業化の進展の時期のずれを示している。人口増加や貧困などの経済的な要因だけでなく、迫害を受けたユダヤ人のように政治的な要因からの移民もおこなわれた。</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アイルランド</a:t>
            </a:r>
            <a:endParaRPr kumimoji="1" lang="ja-JP" altLang="en-US" dirty="0"/>
          </a:p>
        </p:txBody>
      </p:sp>
      <p:sp>
        <p:nvSpPr>
          <p:cNvPr id="3" name="コンテンツ プレースホルダ 2"/>
          <p:cNvSpPr>
            <a:spLocks noGrp="1"/>
          </p:cNvSpPr>
          <p:nvPr>
            <p:ph idx="1"/>
          </p:nvPr>
        </p:nvSpPr>
        <p:spPr>
          <a:xfrm>
            <a:off x="457200" y="1600200"/>
            <a:ext cx="8229600" cy="4853136"/>
          </a:xfrm>
        </p:spPr>
        <p:txBody>
          <a:bodyPr/>
          <a:lstStyle/>
          <a:p>
            <a:r>
              <a:rPr kumimoji="1" lang="en-US" altLang="ja-JP" dirty="0" smtClean="0"/>
              <a:t>19</a:t>
            </a:r>
            <a:r>
              <a:rPr kumimoji="1" lang="ja-JP" altLang="en-US" dirty="0" smtClean="0"/>
              <a:t>世紀半ば</a:t>
            </a:r>
            <a:r>
              <a:rPr kumimoji="1" lang="en-US" altLang="ja-JP" dirty="0" smtClean="0"/>
              <a:t>100</a:t>
            </a:r>
            <a:r>
              <a:rPr kumimoji="1" lang="ja-JP" altLang="en-US" dirty="0" smtClean="0"/>
              <a:t>万人が飢餓、熱病で死亡、</a:t>
            </a:r>
            <a:r>
              <a:rPr kumimoji="1" lang="en-US" altLang="ja-JP" dirty="0" smtClean="0"/>
              <a:t>100</a:t>
            </a:r>
            <a:r>
              <a:rPr kumimoji="1" lang="ja-JP" altLang="en-US" dirty="0" smtClean="0"/>
              <a:t>万人が移民</a:t>
            </a:r>
            <a:endParaRPr kumimoji="1" lang="en-US" altLang="ja-JP" dirty="0" smtClean="0"/>
          </a:p>
          <a:p>
            <a:r>
              <a:rPr lang="ja-JP" altLang="en-US" dirty="0" smtClean="0"/>
              <a:t>ジャガイモ飢饉のスコットランドでは対策がといられた　イギリス政府への恨み</a:t>
            </a:r>
            <a:endParaRPr kumimoji="1" lang="en-US" altLang="ja-JP" dirty="0" smtClean="0"/>
          </a:p>
          <a:p>
            <a:r>
              <a:rPr kumimoji="1" lang="en-US" altLang="ja-JP" dirty="0" smtClean="0"/>
              <a:t>20</a:t>
            </a:r>
            <a:r>
              <a:rPr kumimoji="1" lang="ja-JP" altLang="en-US" dirty="0" smtClean="0"/>
              <a:t>世紀当初　</a:t>
            </a:r>
            <a:r>
              <a:rPr kumimoji="1" lang="en-US" altLang="ja-JP" dirty="0" smtClean="0"/>
              <a:t>500</a:t>
            </a:r>
            <a:r>
              <a:rPr kumimoji="1" lang="ja-JP" altLang="en-US" dirty="0" smtClean="0"/>
              <a:t>万人が大西洋を渡った</a:t>
            </a:r>
            <a:endParaRPr kumimoji="1" lang="en-US" altLang="ja-JP" dirty="0" smtClean="0"/>
          </a:p>
          <a:p>
            <a:r>
              <a:rPr lang="ja-JP" altLang="en-US" dirty="0" smtClean="0"/>
              <a:t>中国人、日本人移民に反対した中心勢力</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ja-JP" altLang="en-US" dirty="0" smtClean="0"/>
              <a:t>アジア人は出稼ぎ型移民</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また19世紀半ばに黒人奴隷が解放されると中国やインドから労働者を雇い入れ、不足する労働力をおぎなった。</a:t>
            </a:r>
            <a:endParaRPr lang="en-US" altLang="ja-JP" dirty="0" smtClean="0"/>
          </a:p>
          <a:p>
            <a:r>
              <a:rPr kumimoji="1" lang="ja-JP" altLang="en-US" dirty="0" smtClean="0"/>
              <a:t>出稼ぎ型移民</a:t>
            </a:r>
            <a:endParaRPr kumimoji="1" lang="ja-JP" alt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「大西洋経済」のダイナミズム</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lnSpcReduction="10000"/>
          </a:bodyPr>
          <a:lstStyle/>
          <a:p>
            <a:r>
              <a:rPr kumimoji="1" lang="ja-JP" altLang="en-US" dirty="0" smtClean="0"/>
              <a:t>ヒト、モノ、カネの大移動</a:t>
            </a:r>
            <a:endParaRPr kumimoji="1" lang="en-US" altLang="ja-JP" dirty="0" smtClean="0"/>
          </a:p>
          <a:p>
            <a:r>
              <a:rPr lang="ja-JP" altLang="en-US" dirty="0" smtClean="0"/>
              <a:t>蒸気船、鉄道建設により移動費の低廉化</a:t>
            </a:r>
            <a:endParaRPr lang="en-US" altLang="ja-JP" dirty="0" smtClean="0"/>
          </a:p>
          <a:p>
            <a:r>
              <a:rPr lang="ja-JP" altLang="en-US" dirty="0" smtClean="0"/>
              <a:t>砂糖、綿花等の熱帯一次産品に加え、新大陸の小麦、冷凍肉の登場➵旧大陸へ流入</a:t>
            </a:r>
            <a:endParaRPr lang="en-US" altLang="ja-JP" dirty="0" smtClean="0"/>
          </a:p>
          <a:p>
            <a:r>
              <a:rPr kumimoji="1" lang="ja-JP" altLang="en-US" dirty="0" smtClean="0"/>
              <a:t>旧大陸の保護貿易指向の中、英国はレッセフェールで金融サービス利害に特化</a:t>
            </a:r>
            <a:endParaRPr kumimoji="1" lang="en-US" altLang="ja-JP" dirty="0" smtClean="0"/>
          </a:p>
          <a:p>
            <a:r>
              <a:rPr lang="ja-JP" altLang="en-US" dirty="0" smtClean="0"/>
              <a:t>大陸では移民により人口圧を軽減するとともに、新大陸との競争の中で、工業化、農業合理化を進めた➵明治日本が欧米のシステムを取り入れた理由はそこにある</a:t>
            </a:r>
            <a:endParaRPr lang="en-US" altLang="ja-JP"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1989</Words>
  <Application>Microsoft Office PowerPoint</Application>
  <PresentationFormat>画面に合わせる (4:3)</PresentationFormat>
  <Paragraphs>107</Paragraphs>
  <Slides>26</Slides>
  <Notes>0</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国民国家の誕生と観光  ～観光が帝国主義的色彩を残すわけ～</vt:lpstr>
      <vt:lpstr>結語　人流による収斂と金流による収斂</vt:lpstr>
      <vt:lpstr>世界の人口移動</vt:lpstr>
      <vt:lpstr>奴隷貿易時代</vt:lpstr>
      <vt:lpstr>19世紀・移民の世紀</vt:lpstr>
      <vt:lpstr>アメリカ</vt:lpstr>
      <vt:lpstr>アイルランド</vt:lpstr>
      <vt:lpstr>アジア人は出稼ぎ型移民</vt:lpstr>
      <vt:lpstr>「大西洋経済」のダイナミズム</vt:lpstr>
      <vt:lpstr>国民国家とヒトの移動と観光</vt:lpstr>
      <vt:lpstr>欧州と日本の決定的違いは</vt:lpstr>
      <vt:lpstr>アジアの移民</vt:lpstr>
      <vt:lpstr>アジア人の移動の制約</vt:lpstr>
      <vt:lpstr>二重経済モデル</vt:lpstr>
      <vt:lpstr>華僑通商網</vt:lpstr>
      <vt:lpstr>移民規制とスラムの発生</vt:lpstr>
      <vt:lpstr>アメリカにおける英語の普及</vt:lpstr>
      <vt:lpstr>移民と国際観光</vt:lpstr>
      <vt:lpstr>国民国家とヒトの移動と観光 （観光に帝国主義的色彩が残る理由）</vt:lpstr>
      <vt:lpstr>観光革命論（石森秀三）</vt:lpstr>
      <vt:lpstr>スライド 21</vt:lpstr>
      <vt:lpstr>マスツーリズム認識の内部矛盾</vt:lpstr>
      <vt:lpstr>外国人労働者問題と観光</vt:lpstr>
      <vt:lpstr>地域の均衡ある発展論と外国人労働</vt:lpstr>
      <vt:lpstr>エコツーリズム等の危うさ</vt:lpstr>
      <vt:lpstr>用語「観光」の誕生</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移民と国際観光</dc:title>
  <dc:creator>teramae</dc:creator>
  <cp:lastModifiedBy>teramae</cp:lastModifiedBy>
  <cp:revision>10</cp:revision>
  <dcterms:created xsi:type="dcterms:W3CDTF">2014-05-24T21:41:45Z</dcterms:created>
  <dcterms:modified xsi:type="dcterms:W3CDTF">2014-05-31T01:10:00Z</dcterms:modified>
</cp:coreProperties>
</file>